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78" r:id="rId7"/>
    <p:sldId id="279" r:id="rId8"/>
    <p:sldId id="258" r:id="rId9"/>
    <p:sldId id="280" r:id="rId10"/>
    <p:sldId id="281" r:id="rId11"/>
    <p:sldId id="282" r:id="rId12"/>
    <p:sldId id="266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655" autoAdjust="0"/>
  </p:normalViewPr>
  <p:slideViewPr>
    <p:cSldViewPr snapToGrid="0">
      <p:cViewPr varScale="1">
        <p:scale>
          <a:sx n="78" d="100"/>
          <a:sy n="78" d="100"/>
        </p:scale>
        <p:origin x="835" y="28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workspace\c11\Excel\projects\Historic_Nashville_City_Cemetery_Interments__1846-1979%20WORK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 WORKING.xlsx]Burials per Year!PivotTable3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Burials per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'Burials per Year'!$B$3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'Burials per Year'!$A$4:$A$133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'Burials per Year'!$B$4:$B$133</c:f>
              <c:numCache>
                <c:formatCode>General</c:formatCode>
                <c:ptCount val="129"/>
                <c:pt idx="0">
                  <c:v>246</c:v>
                </c:pt>
                <c:pt idx="1">
                  <c:v>476</c:v>
                </c:pt>
                <c:pt idx="2">
                  <c:v>447</c:v>
                </c:pt>
                <c:pt idx="3">
                  <c:v>745</c:v>
                </c:pt>
                <c:pt idx="4">
                  <c:v>809</c:v>
                </c:pt>
                <c:pt idx="5">
                  <c:v>385</c:v>
                </c:pt>
                <c:pt idx="6">
                  <c:v>552</c:v>
                </c:pt>
                <c:pt idx="7">
                  <c:v>429</c:v>
                </c:pt>
                <c:pt idx="8">
                  <c:v>596</c:v>
                </c:pt>
                <c:pt idx="9">
                  <c:v>476</c:v>
                </c:pt>
                <c:pt idx="10">
                  <c:v>428</c:v>
                </c:pt>
                <c:pt idx="11">
                  <c:v>402</c:v>
                </c:pt>
                <c:pt idx="12">
                  <c:v>415</c:v>
                </c:pt>
                <c:pt idx="13">
                  <c:v>482</c:v>
                </c:pt>
                <c:pt idx="14">
                  <c:v>575</c:v>
                </c:pt>
                <c:pt idx="15">
                  <c:v>455</c:v>
                </c:pt>
                <c:pt idx="16">
                  <c:v>627</c:v>
                </c:pt>
                <c:pt idx="17">
                  <c:v>836</c:v>
                </c:pt>
                <c:pt idx="18">
                  <c:v>1372</c:v>
                </c:pt>
                <c:pt idx="19">
                  <c:v>1366</c:v>
                </c:pt>
                <c:pt idx="20">
                  <c:v>1354</c:v>
                </c:pt>
                <c:pt idx="21">
                  <c:v>542</c:v>
                </c:pt>
                <c:pt idx="22">
                  <c:v>504</c:v>
                </c:pt>
                <c:pt idx="23">
                  <c:v>209</c:v>
                </c:pt>
                <c:pt idx="24">
                  <c:v>312</c:v>
                </c:pt>
                <c:pt idx="25">
                  <c:v>285</c:v>
                </c:pt>
                <c:pt idx="26">
                  <c:v>283</c:v>
                </c:pt>
                <c:pt idx="27">
                  <c:v>559</c:v>
                </c:pt>
                <c:pt idx="28">
                  <c:v>337</c:v>
                </c:pt>
                <c:pt idx="29">
                  <c:v>159</c:v>
                </c:pt>
                <c:pt idx="30">
                  <c:v>148</c:v>
                </c:pt>
                <c:pt idx="31">
                  <c:v>155</c:v>
                </c:pt>
                <c:pt idx="32">
                  <c:v>118</c:v>
                </c:pt>
                <c:pt idx="33">
                  <c:v>138</c:v>
                </c:pt>
                <c:pt idx="34">
                  <c:v>204</c:v>
                </c:pt>
                <c:pt idx="35">
                  <c:v>156</c:v>
                </c:pt>
                <c:pt idx="36">
                  <c:v>111</c:v>
                </c:pt>
                <c:pt idx="37">
                  <c:v>128</c:v>
                </c:pt>
                <c:pt idx="38">
                  <c:v>99</c:v>
                </c:pt>
                <c:pt idx="39">
                  <c:v>69</c:v>
                </c:pt>
                <c:pt idx="40">
                  <c:v>70</c:v>
                </c:pt>
                <c:pt idx="41">
                  <c:v>67</c:v>
                </c:pt>
                <c:pt idx="42">
                  <c:v>50</c:v>
                </c:pt>
                <c:pt idx="43">
                  <c:v>50</c:v>
                </c:pt>
                <c:pt idx="44">
                  <c:v>46</c:v>
                </c:pt>
                <c:pt idx="45">
                  <c:v>58</c:v>
                </c:pt>
                <c:pt idx="46">
                  <c:v>48</c:v>
                </c:pt>
                <c:pt idx="47">
                  <c:v>51</c:v>
                </c:pt>
                <c:pt idx="48">
                  <c:v>55</c:v>
                </c:pt>
                <c:pt idx="49">
                  <c:v>47</c:v>
                </c:pt>
                <c:pt idx="50">
                  <c:v>42</c:v>
                </c:pt>
                <c:pt idx="51">
                  <c:v>52</c:v>
                </c:pt>
                <c:pt idx="52">
                  <c:v>37</c:v>
                </c:pt>
                <c:pt idx="53">
                  <c:v>53</c:v>
                </c:pt>
                <c:pt idx="54">
                  <c:v>37</c:v>
                </c:pt>
                <c:pt idx="55">
                  <c:v>36</c:v>
                </c:pt>
                <c:pt idx="56">
                  <c:v>37</c:v>
                </c:pt>
                <c:pt idx="57">
                  <c:v>40</c:v>
                </c:pt>
                <c:pt idx="58">
                  <c:v>41</c:v>
                </c:pt>
                <c:pt idx="59">
                  <c:v>26</c:v>
                </c:pt>
                <c:pt idx="60">
                  <c:v>31</c:v>
                </c:pt>
                <c:pt idx="61">
                  <c:v>18</c:v>
                </c:pt>
                <c:pt idx="62">
                  <c:v>35</c:v>
                </c:pt>
                <c:pt idx="63">
                  <c:v>29</c:v>
                </c:pt>
                <c:pt idx="64">
                  <c:v>28</c:v>
                </c:pt>
                <c:pt idx="65">
                  <c:v>35</c:v>
                </c:pt>
                <c:pt idx="66">
                  <c:v>22</c:v>
                </c:pt>
                <c:pt idx="67">
                  <c:v>19</c:v>
                </c:pt>
                <c:pt idx="68">
                  <c:v>30</c:v>
                </c:pt>
                <c:pt idx="69">
                  <c:v>29</c:v>
                </c:pt>
                <c:pt idx="70">
                  <c:v>25</c:v>
                </c:pt>
                <c:pt idx="71">
                  <c:v>14</c:v>
                </c:pt>
                <c:pt idx="72">
                  <c:v>24</c:v>
                </c:pt>
                <c:pt idx="73">
                  <c:v>18</c:v>
                </c:pt>
                <c:pt idx="74">
                  <c:v>12</c:v>
                </c:pt>
                <c:pt idx="75">
                  <c:v>13</c:v>
                </c:pt>
                <c:pt idx="76">
                  <c:v>24</c:v>
                </c:pt>
                <c:pt idx="77">
                  <c:v>18</c:v>
                </c:pt>
                <c:pt idx="78">
                  <c:v>22</c:v>
                </c:pt>
                <c:pt idx="79">
                  <c:v>14</c:v>
                </c:pt>
                <c:pt idx="80">
                  <c:v>19</c:v>
                </c:pt>
                <c:pt idx="81">
                  <c:v>10</c:v>
                </c:pt>
                <c:pt idx="82">
                  <c:v>16</c:v>
                </c:pt>
                <c:pt idx="83">
                  <c:v>28</c:v>
                </c:pt>
                <c:pt idx="84">
                  <c:v>12</c:v>
                </c:pt>
                <c:pt idx="85">
                  <c:v>16</c:v>
                </c:pt>
                <c:pt idx="86">
                  <c:v>19</c:v>
                </c:pt>
                <c:pt idx="87">
                  <c:v>14</c:v>
                </c:pt>
                <c:pt idx="88">
                  <c:v>22</c:v>
                </c:pt>
                <c:pt idx="89">
                  <c:v>18</c:v>
                </c:pt>
                <c:pt idx="90">
                  <c:v>10</c:v>
                </c:pt>
                <c:pt idx="91">
                  <c:v>13</c:v>
                </c:pt>
                <c:pt idx="92">
                  <c:v>12</c:v>
                </c:pt>
                <c:pt idx="93">
                  <c:v>7</c:v>
                </c:pt>
                <c:pt idx="94">
                  <c:v>11</c:v>
                </c:pt>
                <c:pt idx="95">
                  <c:v>10</c:v>
                </c:pt>
                <c:pt idx="96">
                  <c:v>4</c:v>
                </c:pt>
                <c:pt idx="97">
                  <c:v>10</c:v>
                </c:pt>
                <c:pt idx="98">
                  <c:v>11</c:v>
                </c:pt>
                <c:pt idx="99">
                  <c:v>8</c:v>
                </c:pt>
                <c:pt idx="100">
                  <c:v>11</c:v>
                </c:pt>
                <c:pt idx="101">
                  <c:v>7</c:v>
                </c:pt>
                <c:pt idx="102">
                  <c:v>4</c:v>
                </c:pt>
                <c:pt idx="103">
                  <c:v>3</c:v>
                </c:pt>
                <c:pt idx="104">
                  <c:v>4</c:v>
                </c:pt>
                <c:pt idx="105">
                  <c:v>5</c:v>
                </c:pt>
                <c:pt idx="106">
                  <c:v>2</c:v>
                </c:pt>
                <c:pt idx="107">
                  <c:v>3</c:v>
                </c:pt>
                <c:pt idx="108">
                  <c:v>1</c:v>
                </c:pt>
                <c:pt idx="109">
                  <c:v>4</c:v>
                </c:pt>
                <c:pt idx="110">
                  <c:v>2</c:v>
                </c:pt>
                <c:pt idx="111">
                  <c:v>2</c:v>
                </c:pt>
                <c:pt idx="112">
                  <c:v>3</c:v>
                </c:pt>
                <c:pt idx="113">
                  <c:v>1</c:v>
                </c:pt>
                <c:pt idx="114">
                  <c:v>4</c:v>
                </c:pt>
                <c:pt idx="115">
                  <c:v>1</c:v>
                </c:pt>
                <c:pt idx="116">
                  <c:v>4</c:v>
                </c:pt>
                <c:pt idx="117">
                  <c:v>2</c:v>
                </c:pt>
                <c:pt idx="118">
                  <c:v>2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1</c:v>
                </c:pt>
                <c:pt idx="125">
                  <c:v>3</c:v>
                </c:pt>
                <c:pt idx="126">
                  <c:v>2</c:v>
                </c:pt>
                <c:pt idx="127">
                  <c:v>3</c:v>
                </c:pt>
                <c:pt idx="12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C7-46BB-ADCB-7C62FF1E7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7444848"/>
        <c:axId val="1497436688"/>
      </c:lineChart>
      <c:catAx>
        <c:axId val="1497444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7436688"/>
        <c:crosses val="autoZero"/>
        <c:auto val="1"/>
        <c:lblAlgn val="ctr"/>
        <c:lblOffset val="100"/>
        <c:noMultiLvlLbl val="0"/>
      </c:catAx>
      <c:valAx>
        <c:axId val="149743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Burials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744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 WORKING.xlsx]Burial by Age Range!PivotTable11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Burials by Age Group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4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5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'Burial by Age Range'!$B$3:$B$4</c:f>
              <c:strCache>
                <c:ptCount val="1"/>
                <c:pt idx="0">
                  <c:v>0-18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'Burial by Age Range'!$A$5:$A$9</c:f>
              <c:strCache>
                <c:ptCount val="4"/>
                <c:pt idx="0">
                  <c:v>1880-1900</c:v>
                </c:pt>
                <c:pt idx="1">
                  <c:v>1901-1920</c:v>
                </c:pt>
                <c:pt idx="2">
                  <c:v>After 1920</c:v>
                </c:pt>
                <c:pt idx="3">
                  <c:v>Before 1880</c:v>
                </c:pt>
              </c:strCache>
            </c:strRef>
          </c:cat>
          <c:val>
            <c:numRef>
              <c:f>'Burial by Age Range'!$B$5:$B$9</c:f>
              <c:numCache>
                <c:formatCode>General</c:formatCode>
                <c:ptCount val="4"/>
                <c:pt idx="0">
                  <c:v>180</c:v>
                </c:pt>
                <c:pt idx="1">
                  <c:v>38</c:v>
                </c:pt>
                <c:pt idx="2">
                  <c:v>27</c:v>
                </c:pt>
                <c:pt idx="3">
                  <c:v>2401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D7-4465-9396-A2F162A1F858}"/>
            </c:ext>
          </c:extLst>
        </c:ser>
        <c:ser>
          <c:idx val="1"/>
          <c:order val="1"/>
          <c:tx>
            <c:strRef>
              <c:f>'Burial by Age Range'!$C$3:$C$4</c:f>
              <c:strCache>
                <c:ptCount val="1"/>
                <c:pt idx="0">
                  <c:v>19-25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'Burial by Age Range'!$A$5:$A$9</c:f>
              <c:strCache>
                <c:ptCount val="4"/>
                <c:pt idx="0">
                  <c:v>1880-1900</c:v>
                </c:pt>
                <c:pt idx="1">
                  <c:v>1901-1920</c:v>
                </c:pt>
                <c:pt idx="2">
                  <c:v>After 1920</c:v>
                </c:pt>
                <c:pt idx="3">
                  <c:v>Before 1880</c:v>
                </c:pt>
              </c:strCache>
            </c:strRef>
          </c:cat>
          <c:val>
            <c:numRef>
              <c:f>'Burial by Age Range'!$C$5:$C$9</c:f>
              <c:numCache>
                <c:formatCode>General</c:formatCode>
                <c:ptCount val="4"/>
                <c:pt idx="0">
                  <c:v>83</c:v>
                </c:pt>
                <c:pt idx="1">
                  <c:v>14</c:v>
                </c:pt>
                <c:pt idx="2">
                  <c:v>9</c:v>
                </c:pt>
                <c:pt idx="3">
                  <c:v>1443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D7-4465-9396-A2F162A1F858}"/>
            </c:ext>
          </c:extLst>
        </c:ser>
        <c:ser>
          <c:idx val="2"/>
          <c:order val="2"/>
          <c:tx>
            <c:strRef>
              <c:f>'Burial by Age Range'!$D$3:$D$4</c:f>
              <c:strCache>
                <c:ptCount val="1"/>
                <c:pt idx="0">
                  <c:v>26-40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'Burial by Age Range'!$A$5:$A$9</c:f>
              <c:strCache>
                <c:ptCount val="4"/>
                <c:pt idx="0">
                  <c:v>1880-1900</c:v>
                </c:pt>
                <c:pt idx="1">
                  <c:v>1901-1920</c:v>
                </c:pt>
                <c:pt idx="2">
                  <c:v>After 1920</c:v>
                </c:pt>
                <c:pt idx="3">
                  <c:v>Before 1880</c:v>
                </c:pt>
              </c:strCache>
            </c:strRef>
          </c:cat>
          <c:val>
            <c:numRef>
              <c:f>'Burial by Age Range'!$D$5:$D$9</c:f>
              <c:numCache>
                <c:formatCode>General</c:formatCode>
                <c:ptCount val="4"/>
                <c:pt idx="0">
                  <c:v>145</c:v>
                </c:pt>
                <c:pt idx="1">
                  <c:v>38</c:v>
                </c:pt>
                <c:pt idx="2">
                  <c:v>27</c:v>
                </c:pt>
                <c:pt idx="3">
                  <c:v>2335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D7-4465-9396-A2F162A1F858}"/>
            </c:ext>
          </c:extLst>
        </c:ser>
        <c:ser>
          <c:idx val="3"/>
          <c:order val="3"/>
          <c:tx>
            <c:strRef>
              <c:f>'Burial by Age Range'!$E$3:$E$4</c:f>
              <c:strCache>
                <c:ptCount val="1"/>
                <c:pt idx="0">
                  <c:v>41-64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'Burial by Age Range'!$A$5:$A$9</c:f>
              <c:strCache>
                <c:ptCount val="4"/>
                <c:pt idx="0">
                  <c:v>1880-1900</c:v>
                </c:pt>
                <c:pt idx="1">
                  <c:v>1901-1920</c:v>
                </c:pt>
                <c:pt idx="2">
                  <c:v>After 1920</c:v>
                </c:pt>
                <c:pt idx="3">
                  <c:v>Before 1880</c:v>
                </c:pt>
              </c:strCache>
            </c:strRef>
          </c:cat>
          <c:val>
            <c:numRef>
              <c:f>'Burial by Age Range'!$E$5:$E$9</c:f>
              <c:numCache>
                <c:formatCode>General</c:formatCode>
                <c:ptCount val="4"/>
                <c:pt idx="0">
                  <c:v>295</c:v>
                </c:pt>
                <c:pt idx="1">
                  <c:v>137</c:v>
                </c:pt>
                <c:pt idx="2">
                  <c:v>98</c:v>
                </c:pt>
                <c:pt idx="3">
                  <c:v>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D7-4465-9396-A2F162A1F858}"/>
            </c:ext>
          </c:extLst>
        </c:ser>
        <c:ser>
          <c:idx val="4"/>
          <c:order val="4"/>
          <c:tx>
            <c:strRef>
              <c:f>'Burial by Age Range'!$F$3:$F$4</c:f>
              <c:strCache>
                <c:ptCount val="1"/>
                <c:pt idx="0">
                  <c:v>65+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'Burial by Age Range'!$A$5:$A$9</c:f>
              <c:strCache>
                <c:ptCount val="4"/>
                <c:pt idx="0">
                  <c:v>1880-1900</c:v>
                </c:pt>
                <c:pt idx="1">
                  <c:v>1901-1920</c:v>
                </c:pt>
                <c:pt idx="2">
                  <c:v>After 1920</c:v>
                </c:pt>
                <c:pt idx="3">
                  <c:v>Before 1880</c:v>
                </c:pt>
              </c:strCache>
            </c:strRef>
          </c:cat>
          <c:val>
            <c:numRef>
              <c:f>'Burial by Age Range'!$F$5:$F$9</c:f>
              <c:numCache>
                <c:formatCode>General</c:formatCode>
                <c:ptCount val="4"/>
                <c:pt idx="0">
                  <c:v>301</c:v>
                </c:pt>
                <c:pt idx="1">
                  <c:v>186</c:v>
                </c:pt>
                <c:pt idx="2">
                  <c:v>242</c:v>
                </c:pt>
                <c:pt idx="3">
                  <c:v>1088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D7-4465-9396-A2F162A1F8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4110848"/>
        <c:axId val="2104108928"/>
      </c:barChart>
      <c:catAx>
        <c:axId val="21041108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4108928"/>
        <c:crosses val="autoZero"/>
        <c:auto val="1"/>
        <c:lblAlgn val="ctr"/>
        <c:lblOffset val="100"/>
        <c:noMultiLvlLbl val="0"/>
      </c:catAx>
      <c:valAx>
        <c:axId val="21041089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Burials by Age 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41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7T12:21:28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0 357 24575,'0'-219'0,"0"215"0,0 1 0,0 0 0,1-1 0,-1 1 0,1 0 0,-1-1 0,1 1 0,0 0 0,0 0 0,1 0 0,-1 0 0,1 0 0,-1 0 0,1 0 0,0 0 0,0 1 0,5-6 0,-4 5 0,1 1 0,0-1 0,1 1 0,-1-1 0,0 2 0,1-1 0,-1 0 0,1 1 0,-1 0 0,1 0 0,0 0 0,5 0 0,208-19 0,115 13 0,-195 9 0,35-16 0,2 0 0,617 15 0,-783-1 0,1 0 0,-1 1 0,0 0 0,1 0 0,-1 1 0,0 1 0,0-1 0,11 6 0,-18-7 0,1 0 0,-1 0 0,0 1 0,1 0 0,-1-1 0,0 1 0,0 0 0,0 0 0,0 0 0,0 0 0,-1 0 0,1 0 0,-1 1 0,1-1 0,-1 1 0,0-1 0,0 1 0,0-1 0,0 1 0,0 0 0,-1-1 0,1 1 0,-1 0 0,0 0 0,1-1 0,-1 1 0,-1 0 0,1 0 0,0-1 0,-1 1 0,0 4 0,-5 11 0,1-1 0,-2 1 0,-12 22 0,-11 29 0,25-49-30,2 1 0,0-1-1,1 1 1,1-1 0,0 1-1,4 21 1,-2 0-1123,-1-18-5673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Nashville City Cemetery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706" y="226757"/>
            <a:ext cx="7204587" cy="1917700"/>
          </a:xfrm>
        </p:spPr>
        <p:txBody>
          <a:bodyPr>
            <a:normAutofit/>
          </a:bodyPr>
          <a:lstStyle/>
          <a:p>
            <a:r>
              <a:rPr lang="en-US" sz="4000" dirty="0"/>
              <a:t>Marketing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037735" y="2144457"/>
            <a:ext cx="3566653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Historical significance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Nashville Landmark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Location and Scenery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C3D70-41A4-772A-EFD5-DFC0A13BC15F}"/>
              </a:ext>
            </a:extLst>
          </p:cNvPr>
          <p:cNvSpPr txBox="1"/>
          <p:nvPr/>
        </p:nvSpPr>
        <p:spPr>
          <a:xfrm>
            <a:off x="6597449" y="2084444"/>
            <a:ext cx="3952236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Historical 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Guest Speakers or Authors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Honoring Veterans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091D-CCC6-363B-4EEB-F9E3A3895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1750" y="385418"/>
            <a:ext cx="5170170" cy="1423062"/>
          </a:xfrm>
        </p:spPr>
        <p:txBody>
          <a:bodyPr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EF54419-4267-0EB3-5DD3-1BB71D5D7D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7B379-52E1-FCED-8B80-22D7A3C1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457397"/>
            <a:ext cx="4915586" cy="59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53" y="1794205"/>
            <a:ext cx="1889420" cy="3269589"/>
          </a:xfrm>
        </p:spPr>
        <p:txBody>
          <a:bodyPr>
            <a:normAutofit/>
          </a:bodyPr>
          <a:lstStyle/>
          <a:p>
            <a:r>
              <a:rPr lang="en-US" dirty="0"/>
              <a:t>Notes:</a:t>
            </a:r>
          </a:p>
          <a:p>
            <a:r>
              <a:rPr lang="en-US" dirty="0"/>
              <a:t>Consumption</a:t>
            </a:r>
          </a:p>
          <a:p>
            <a:r>
              <a:rPr lang="en-US" dirty="0"/>
              <a:t>Cholera</a:t>
            </a:r>
          </a:p>
          <a:p>
            <a:r>
              <a:rPr lang="en-US" dirty="0"/>
              <a:t>Flux</a:t>
            </a:r>
          </a:p>
          <a:p>
            <a:r>
              <a:rPr lang="en-US" dirty="0"/>
              <a:t>Complication</a:t>
            </a:r>
          </a:p>
          <a:p>
            <a:r>
              <a:rPr lang="en-US" dirty="0"/>
              <a:t>Teething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C1268-1B26-BADB-16DF-492326C6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38" y="563023"/>
            <a:ext cx="8403569" cy="5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629289-52D2-EA3B-6599-E6494FD6B6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223581"/>
              </p:ext>
            </p:extLst>
          </p:nvPr>
        </p:nvGraphicFramePr>
        <p:xfrm>
          <a:off x="408592" y="487018"/>
          <a:ext cx="11340956" cy="491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8ADA0A-8C60-5066-A4B5-6260BE92F199}"/>
                  </a:ext>
                </a:extLst>
              </p14:cNvPr>
              <p14:cNvContentPartPr/>
              <p14:nvPr/>
            </p14:nvContentPartPr>
            <p14:xfrm>
              <a:off x="2251347" y="1277745"/>
              <a:ext cx="736920" cy="176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8ADA0A-8C60-5066-A4B5-6260BE92F1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227" y="1271625"/>
                <a:ext cx="749160" cy="188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53FAB-C0EE-5448-FECB-4755AEAEA64E}"/>
              </a:ext>
            </a:extLst>
          </p:cNvPr>
          <p:cNvSpPr txBox="1"/>
          <p:nvPr/>
        </p:nvSpPr>
        <p:spPr>
          <a:xfrm>
            <a:off x="1997168" y="908413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1864-1866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1BF79-4543-2777-6F62-4019757B76B2}"/>
              </a:ext>
            </a:extLst>
          </p:cNvPr>
          <p:cNvSpPr txBox="1"/>
          <p:nvPr/>
        </p:nvSpPr>
        <p:spPr>
          <a:xfrm>
            <a:off x="943897" y="5850194"/>
            <a:ext cx="476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1864-1866: Most burials per year (4,092) total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E2A28B-1762-A0F0-2E09-D3C75FB78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344" y="5397910"/>
            <a:ext cx="1406850" cy="14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2692" y="254643"/>
            <a:ext cx="4179570" cy="1180867"/>
          </a:xfrm>
        </p:spPr>
        <p:txBody>
          <a:bodyPr/>
          <a:lstStyle/>
          <a:p>
            <a:r>
              <a:rPr lang="en-US" dirty="0"/>
              <a:t>Burials per year by month</a:t>
            </a:r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0AF74C-9873-9AAB-A333-55D76B540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2" y="66205"/>
            <a:ext cx="5458587" cy="6725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A0554-3C85-0247-1E6B-57EFE17A2F46}"/>
              </a:ext>
            </a:extLst>
          </p:cNvPr>
          <p:cNvSpPr txBox="1"/>
          <p:nvPr/>
        </p:nvSpPr>
        <p:spPr>
          <a:xfrm>
            <a:off x="6360567" y="2290916"/>
            <a:ext cx="52838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July 1850: Cholera Outbreak – 62% of Burials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September 1866: Cholera Outbreak – 74% of Burials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June 1873: Cholera Outbreak – 52% of burials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100% higher burial rate than control periods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67E1D3-AAA7-9EFD-8D93-4F5F9F7F8747}"/>
              </a:ext>
            </a:extLst>
          </p:cNvPr>
          <p:cNvSpPr/>
          <p:nvPr/>
        </p:nvSpPr>
        <p:spPr>
          <a:xfrm>
            <a:off x="2644877" y="845076"/>
            <a:ext cx="442452" cy="3366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FF5351-6939-3A73-2D0D-FED6ED6537D1}"/>
              </a:ext>
            </a:extLst>
          </p:cNvPr>
          <p:cNvSpPr/>
          <p:nvPr/>
        </p:nvSpPr>
        <p:spPr>
          <a:xfrm>
            <a:off x="3337305" y="3614485"/>
            <a:ext cx="442452" cy="3366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12DC64-BE93-EDDF-2218-A65978556778}"/>
              </a:ext>
            </a:extLst>
          </p:cNvPr>
          <p:cNvSpPr/>
          <p:nvPr/>
        </p:nvSpPr>
        <p:spPr>
          <a:xfrm>
            <a:off x="2320412" y="4832056"/>
            <a:ext cx="442452" cy="3366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Make eye contact with your audience to create a sense of intimacy and involvement</a:t>
            </a:r>
          </a:p>
          <a:p>
            <a:pPr lvl="1"/>
            <a:r>
              <a:rPr lang="en-US" dirty="0"/>
              <a:t>Weave relatable stories into your presentation using narratives that make your message memorable and impactful</a:t>
            </a:r>
          </a:p>
          <a:p>
            <a:pPr lvl="1"/>
            <a:r>
              <a:rPr lang="en-US" dirty="0"/>
              <a:t>Encourage questions and provide thoughtful responses to enhance audience participation</a:t>
            </a:r>
          </a:p>
          <a:p>
            <a:pPr lvl="1"/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ABA7A-62F4-F24D-3366-C2928265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8" y="145445"/>
            <a:ext cx="8542967" cy="6576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4F460-EFBB-9030-53A0-C111EEFA8B66}"/>
              </a:ext>
            </a:extLst>
          </p:cNvPr>
          <p:cNvSpPr txBox="1"/>
          <p:nvPr/>
        </p:nvSpPr>
        <p:spPr>
          <a:xfrm>
            <a:off x="9202996" y="1881280"/>
            <a:ext cx="2564954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percentage of female burials has increased with the decades.</a:t>
            </a:r>
          </a:p>
          <a:p>
            <a:endParaRPr lang="en-US" dirty="0"/>
          </a:p>
          <a:p>
            <a:r>
              <a:rPr lang="en-US" dirty="0"/>
              <a:t>1940’s: World War II</a:t>
            </a:r>
          </a:p>
          <a:p>
            <a:endParaRPr lang="en-US" dirty="0"/>
          </a:p>
          <a:p>
            <a:r>
              <a:rPr lang="en-US" dirty="0"/>
              <a:t>1970’s: Decreased burial activity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Selecting Visual Aids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7D9FBF-620B-0112-0928-7D7D43B45F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364222"/>
              </p:ext>
            </p:extLst>
          </p:nvPr>
        </p:nvGraphicFramePr>
        <p:xfrm>
          <a:off x="304277" y="203200"/>
          <a:ext cx="11526458" cy="63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1F752F-9B92-FCC0-11FE-575DE192D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0808" y="2865996"/>
            <a:ext cx="5733772" cy="1361875"/>
          </a:xfrm>
        </p:spPr>
        <p:txBody>
          <a:bodyPr/>
          <a:lstStyle/>
          <a:p>
            <a:r>
              <a:rPr lang="en-US" dirty="0"/>
              <a:t>In all other time periods, 65+ counts for the largest portion of burials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898C09-AEE2-61A0-89F3-1DAC2E40F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56320" y="734137"/>
            <a:ext cx="3174415" cy="448989"/>
          </a:xfrm>
        </p:spPr>
        <p:txBody>
          <a:bodyPr/>
          <a:lstStyle/>
          <a:p>
            <a:r>
              <a:rPr lang="en-US" dirty="0"/>
              <a:t>Before 1880: Highest burial activity.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D1533C-493C-B8C0-8AE1-B07B5BFA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995680"/>
            <a:ext cx="4297680" cy="536066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FD33E2-581C-A0F9-8ED2-143CD2793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55" y="1953856"/>
            <a:ext cx="6449971" cy="9519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0BFF07-E24F-E2DA-92C9-286D1B2EFC0F}"/>
              </a:ext>
            </a:extLst>
          </p:cNvPr>
          <p:cNvSpPr txBox="1"/>
          <p:nvPr/>
        </p:nvSpPr>
        <p:spPr>
          <a:xfrm>
            <a:off x="629265" y="324468"/>
            <a:ext cx="328968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Top Ten Last Names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C3CE70-6A37-7054-4B11-A7C19438667B}"/>
              </a:ext>
            </a:extLst>
          </p:cNvPr>
          <p:cNvSpPr txBox="1"/>
          <p:nvPr/>
        </p:nvSpPr>
        <p:spPr>
          <a:xfrm>
            <a:off x="6361471" y="1091380"/>
            <a:ext cx="4252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Burials with no Last 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A6F9C-645C-0002-E1D6-65A6BA466A20}"/>
              </a:ext>
            </a:extLst>
          </p:cNvPr>
          <p:cNvSpPr txBox="1"/>
          <p:nvPr/>
        </p:nvSpPr>
        <p:spPr>
          <a:xfrm>
            <a:off x="5205160" y="3952241"/>
            <a:ext cx="6564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Any burials that with no last name occurred prior to 1850.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276" y="462116"/>
            <a:ext cx="4135448" cy="589519"/>
          </a:xfrm>
        </p:spPr>
        <p:txBody>
          <a:bodyPr/>
          <a:lstStyle/>
          <a:p>
            <a:r>
              <a:rPr lang="en-US" dirty="0"/>
              <a:t>Person of interest?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560" y="2121274"/>
            <a:ext cx="2722880" cy="351284"/>
          </a:xfrm>
        </p:spPr>
        <p:txBody>
          <a:bodyPr/>
          <a:lstStyle/>
          <a:p>
            <a:r>
              <a:rPr lang="en-US" dirty="0"/>
              <a:t>James K. Polk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96991" y="2600159"/>
            <a:ext cx="2722880" cy="29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President of the United States.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0A3EC-5764-617C-9EE0-EDC968E7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18" y="1218783"/>
            <a:ext cx="403916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955" y="888369"/>
            <a:ext cx="5884027" cy="624964"/>
          </a:xfrm>
        </p:spPr>
        <p:txBody>
          <a:bodyPr/>
          <a:lstStyle/>
          <a:p>
            <a:r>
              <a:rPr lang="en-US" dirty="0"/>
              <a:t>1864: A year of remembrance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2235097"/>
            <a:ext cx="5907176" cy="2536826"/>
          </a:xfrm>
        </p:spPr>
        <p:txBody>
          <a:bodyPr>
            <a:noAutofit/>
          </a:bodyPr>
          <a:lstStyle/>
          <a:p>
            <a:r>
              <a:rPr lang="en-US" dirty="0"/>
              <a:t>Mean Age for Children buried: 9.5 years.</a:t>
            </a:r>
          </a:p>
          <a:p>
            <a:r>
              <a:rPr lang="en-US" dirty="0"/>
              <a:t>Mean age for Adults: 41.5 years.</a:t>
            </a:r>
          </a:p>
          <a:p>
            <a:r>
              <a:rPr lang="en-US" dirty="0"/>
              <a:t>Last infant Buried: Dec 29</a:t>
            </a:r>
            <a:r>
              <a:rPr lang="en-US" baseline="30000" dirty="0"/>
              <a:t>th</a:t>
            </a:r>
            <a:r>
              <a:rPr lang="en-US" dirty="0"/>
              <a:t>, 1864.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8524F0-4201-E4C7-0A36-E498C7CEE4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58" b="1158"/>
          <a:stretch/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{07091B76-E19D-461D-93C0-C7BF05E13825}TF7521aafa-c748-4c40-a498-ba511be234dc5b1b6097_win32-5039330bb2f3</Template>
  <TotalTime>229</TotalTime>
  <Words>295</Words>
  <Application>Microsoft Office PowerPoint</Application>
  <PresentationFormat>Widescreen</PresentationFormat>
  <Paragraphs>77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Nashville City Cemetery</vt:lpstr>
      <vt:lpstr>PowerPoint Presentation</vt:lpstr>
      <vt:lpstr>PowerPoint Presentation</vt:lpstr>
      <vt:lpstr>Burials per year by month</vt:lpstr>
      <vt:lpstr>Engaging the audience</vt:lpstr>
      <vt:lpstr>Selecting Visual Aids</vt:lpstr>
      <vt:lpstr>PowerPoint Presentation</vt:lpstr>
      <vt:lpstr>Person of interest? </vt:lpstr>
      <vt:lpstr>1864: A year of remembrance </vt:lpstr>
      <vt:lpstr>Marketing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 Pontius</dc:creator>
  <cp:lastModifiedBy>Marc Pontius</cp:lastModifiedBy>
  <cp:revision>11</cp:revision>
  <dcterms:created xsi:type="dcterms:W3CDTF">2025-07-17T12:11:53Z</dcterms:created>
  <dcterms:modified xsi:type="dcterms:W3CDTF">2025-07-17T16:01:36Z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